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sldIdLst>
    <p:sldId id="256" r:id="rId2"/>
    <p:sldId id="257" r:id="rId3"/>
    <p:sldId id="258" r:id="rId4"/>
    <p:sldId id="275" r:id="rId5"/>
    <p:sldId id="260" r:id="rId6"/>
    <p:sldId id="265" r:id="rId7"/>
    <p:sldId id="26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2" r:id="rId21"/>
    <p:sldId id="289" r:id="rId22"/>
    <p:sldId id="290" r:id="rId23"/>
    <p:sldId id="294" r:id="rId24"/>
    <p:sldId id="291" r:id="rId25"/>
    <p:sldId id="293" r:id="rId26"/>
    <p:sldId id="295" r:id="rId27"/>
    <p:sldId id="296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920D4-6523-1C8E-572F-D7A8B1396B64}" v="690" dt="2023-01-30T10:36:26.077"/>
    <p1510:client id="{04E90FE8-DFAF-12FF-9D33-40898340EDED}" v="10" dt="2023-06-08T18:45:56.158"/>
    <p1510:client id="{0A18482B-9AD8-0C14-BE9F-2EA0403F0A7C}" v="758" dt="2023-02-06T10:52:04.126"/>
    <p1510:client id="{168226BA-3C55-A538-EE04-453923002D60}" v="588" dt="2023-06-03T17:52:43.324"/>
    <p1510:client id="{1CD1303B-5669-4C0F-403B-C0E53E40AA19}" v="7" dt="2023-06-08T18:44:00.633"/>
    <p1510:client id="{246A298F-1CF8-3FB1-6B0E-E228E9C1F905}" v="7" dt="2023-01-25T07:28:24.857"/>
    <p1510:client id="{25163819-5D71-D146-6141-6A1DF17CBD5D}" v="1" dt="2023-02-06T12:41:18.839"/>
    <p1510:client id="{2DF7026A-DE63-1546-B0C8-6E5693659406}" v="207" dt="2023-02-07T13:41:55.131"/>
    <p1510:client id="{2F39D1FD-1DDD-A5A7-9C21-50771D4C13A1}" v="4" dt="2023-02-07T12:59:09.409"/>
    <p1510:client id="{545CA812-C611-BD12-0A63-874C2DE2D1D0}" v="13" dt="2023-06-08T07:12:22.395"/>
    <p1510:client id="{584A3234-FB37-C623-5A0C-77BC29C1C811}" v="342" dt="2023-06-07T18:49:44.624"/>
    <p1510:client id="{65EFAECF-8CCD-4081-82D6-CD2F5450BC47}" v="344" dt="2023-06-10T16:37:30.758"/>
    <p1510:client id="{83390B2D-F78C-8709-BD39-104A972AAADA}" v="702" dt="2023-02-07T12:49:22.583"/>
    <p1510:client id="{B7E375E9-0600-1DDD-3A8A-5AC5BB37A0BA}" v="160" dt="2023-06-11T17:19:06.510"/>
    <p1510:client id="{C5EEB1A0-27DB-B6AD-430B-7A79510EC977}" v="32" dt="2023-02-13T21:18:24.909"/>
    <p1510:client id="{C789DAC6-AEA2-995A-BAED-C5548A7A4B68}" v="131" dt="2023-06-07T09:22:48.807"/>
    <p1510:client id="{D88432C7-6BC3-9A70-572D-1058DA7DC1A3}" v="1219" dt="2023-02-08T13:44:03.546"/>
    <p1510:client id="{DDF25964-1A9D-4304-32A6-432F5472D7EA}" v="550" dt="2023-06-05T12:59:27.349"/>
    <p1510:client id="{E47FB7EE-75A6-98B5-24C5-81FBF8437F37}" v="57" dt="2023-02-07T13:22:25.325"/>
    <p1510:client id="{F6AD1324-768A-D114-7694-F3659BE668F5}" v="1" dt="2023-02-06T12:42:25.926"/>
    <p1510:client id="{FA9E0F32-BCCB-FFDF-B939-F58B2BB36ADD}" v="83" dt="2023-02-08T13:52:48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14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947285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053392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1043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4859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782235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21396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6932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68443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40455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41382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9019570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8495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683687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320470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1321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026239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6875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2857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53D76C2-B245-131D-E421-BF12EF1AF20F}"/>
              </a:ext>
            </a:extLst>
          </p:cNvPr>
          <p:cNvSpPr txBox="1"/>
          <p:nvPr/>
        </p:nvSpPr>
        <p:spPr>
          <a:xfrm>
            <a:off x="7272930" y="6228105"/>
            <a:ext cx="38071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Arial"/>
                <a:cs typeface="Calibri"/>
              </a:rPr>
              <a:t>Lycée Edouard Branly, Créteil 94000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0153DD6-7317-BCC4-7801-4558C28D7DF4}"/>
              </a:ext>
            </a:extLst>
          </p:cNvPr>
          <p:cNvSpPr txBox="1"/>
          <p:nvPr/>
        </p:nvSpPr>
        <p:spPr>
          <a:xfrm>
            <a:off x="238025" y="63687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Calibri"/>
              </a:rPr>
              <a:t>Nicolas CHATAIGNER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C9D8C5-C88D-4399-68A1-D8B9CCEA3D3D}"/>
              </a:ext>
            </a:extLst>
          </p:cNvPr>
          <p:cNvSpPr txBox="1"/>
          <p:nvPr/>
        </p:nvSpPr>
        <p:spPr>
          <a:xfrm>
            <a:off x="9324446" y="481094"/>
            <a:ext cx="32393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cs typeface="Calibri"/>
              </a:rPr>
              <a:t>BTS CIM SESSION 2023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9AEFD3-C99F-DEA7-C00C-3187F8F692F3}"/>
              </a:ext>
            </a:extLst>
          </p:cNvPr>
          <p:cNvSpPr txBox="1"/>
          <p:nvPr/>
        </p:nvSpPr>
        <p:spPr>
          <a:xfrm>
            <a:off x="3477861" y="214515"/>
            <a:ext cx="49451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 b="1" u="sng" dirty="0">
                <a:latin typeface="Arial"/>
                <a:cs typeface="Calibri"/>
              </a:rPr>
              <a:t>Portique</a:t>
            </a:r>
            <a:r>
              <a:rPr lang="en-US" sz="2800" b="1" u="sng" dirty="0">
                <a:latin typeface="Arial"/>
                <a:cs typeface="Calibri"/>
              </a:rPr>
              <a:t> de manutention</a:t>
            </a:r>
            <a:endParaRPr lang="en-US" sz="2800" b="1" u="sng">
              <a:latin typeface="Arial"/>
              <a:cs typeface="Arial" panose="020B0604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E711734-FDFC-1AEB-DD76-6F4448EC925C}"/>
              </a:ext>
            </a:extLst>
          </p:cNvPr>
          <p:cNvSpPr txBox="1"/>
          <p:nvPr/>
        </p:nvSpPr>
        <p:spPr>
          <a:xfrm>
            <a:off x="4576138" y="73971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atin typeface="Arial"/>
                <a:cs typeface="Calibri"/>
              </a:rPr>
              <a:t>CHARIOT-TREUIL</a:t>
            </a:r>
          </a:p>
        </p:txBody>
      </p:sp>
      <p:pic>
        <p:nvPicPr>
          <p:cNvPr id="2" name="Image 3">
            <a:extLst>
              <a:ext uri="{FF2B5EF4-FFF2-40B4-BE49-F238E27FC236}">
                <a16:creationId xmlns="" xmlns:a16="http://schemas.microsoft.com/office/drawing/2014/main" id="{092D9141-B6DD-7A64-AF96-4CBB5AF5166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62662" y="5532790"/>
            <a:ext cx="1428750" cy="1323975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="" xmlns:a16="http://schemas.microsoft.com/office/drawing/2014/main" id="{ACE355D0-ED7D-ABF5-058E-1C74EEFDC1C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82702" y="1296634"/>
            <a:ext cx="7067106" cy="473433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959746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201C104-4B2F-8000-6735-E3EDFC9D5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786" y="265321"/>
            <a:ext cx="10018713" cy="1158948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Empreinte de la pièce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57CB53C2-B4B6-76AF-85EA-8DA524EAF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8241" y="2002464"/>
            <a:ext cx="6997597" cy="4329224"/>
          </a:xfr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FFE21C7B-2263-B07E-B26D-94007EC1F60A}"/>
              </a:ext>
            </a:extLst>
          </p:cNvPr>
          <p:cNvSpPr txBox="1"/>
          <p:nvPr/>
        </p:nvSpPr>
        <p:spPr>
          <a:xfrm>
            <a:off x="3349255" y="1630325"/>
            <a:ext cx="10508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>
                <a:latin typeface="Arial"/>
                <a:cs typeface="Arial"/>
              </a:rPr>
              <a:t>Bloc fixe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D54DB310-CC9A-6494-3FD0-EE27D3592488}"/>
              </a:ext>
            </a:extLst>
          </p:cNvPr>
          <p:cNvSpPr txBox="1"/>
          <p:nvPr/>
        </p:nvSpPr>
        <p:spPr>
          <a:xfrm>
            <a:off x="8452883" y="45276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/>
              <a:t>Empreinte du noyau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6E363846-F4AD-1E25-13C8-5CD21B636BE2}"/>
              </a:ext>
            </a:extLst>
          </p:cNvPr>
          <p:cNvSpPr txBox="1"/>
          <p:nvPr/>
        </p:nvSpPr>
        <p:spPr>
          <a:xfrm>
            <a:off x="8319976" y="27378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/>
              <a:t>Canal d'injection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2CB0B3B3-719A-A797-AD87-4918A9AC6340}"/>
              </a:ext>
            </a:extLst>
          </p:cNvPr>
          <p:cNvCxnSpPr/>
          <p:nvPr/>
        </p:nvCxnSpPr>
        <p:spPr>
          <a:xfrm flipH="1">
            <a:off x="4269417" y="2991737"/>
            <a:ext cx="3896831" cy="3916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16D45416-F074-667B-83B6-F6FC3C1816C6}"/>
              </a:ext>
            </a:extLst>
          </p:cNvPr>
          <p:cNvCxnSpPr>
            <a:cxnSpLocks/>
          </p:cNvCxnSpPr>
          <p:nvPr/>
        </p:nvCxnSpPr>
        <p:spPr>
          <a:xfrm flipH="1" flipV="1">
            <a:off x="4269417" y="4207393"/>
            <a:ext cx="4109482" cy="53871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D3E6FD12-033C-FADF-247D-5A519B5F0A6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620126" y="3204347"/>
            <a:ext cx="2743200" cy="2424151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>
            <a:off x="1227438" y="3501081"/>
            <a:ext cx="1655805" cy="1359243"/>
          </a:xfrm>
          <a:prstGeom prst="arc">
            <a:avLst>
              <a:gd name="adj1" fmla="val 11776817"/>
              <a:gd name="adj2" fmla="val 21356246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Arc 13"/>
          <p:cNvSpPr/>
          <p:nvPr/>
        </p:nvSpPr>
        <p:spPr>
          <a:xfrm>
            <a:off x="3814119" y="3892378"/>
            <a:ext cx="420129" cy="366583"/>
          </a:xfrm>
          <a:prstGeom prst="arc">
            <a:avLst>
              <a:gd name="adj1" fmla="val 11776817"/>
              <a:gd name="adj2" fmla="val 2045350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4244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5824C7C2-B726-55A6-D2F3-4ED9E1334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3171" y="331381"/>
            <a:ext cx="10018713" cy="1026041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Réalisation du noyau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DC0808EC-0195-7D04-840A-9AD4BA27480A}"/>
              </a:ext>
            </a:extLst>
          </p:cNvPr>
          <p:cNvSpPr txBox="1"/>
          <p:nvPr/>
        </p:nvSpPr>
        <p:spPr>
          <a:xfrm>
            <a:off x="7655442" y="1780955"/>
            <a:ext cx="41874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Utiliser </a:t>
            </a:r>
            <a:r>
              <a:rPr lang="fr-CA" err="1">
                <a:latin typeface="Arial"/>
                <a:cs typeface="Arial"/>
              </a:rPr>
              <a:t>MasterCam</a:t>
            </a:r>
            <a:r>
              <a:rPr lang="fr-CA" dirty="0">
                <a:latin typeface="Arial"/>
                <a:cs typeface="Arial"/>
              </a:rPr>
              <a:t> puis usiner dans la machine électroérosion filaire</a:t>
            </a:r>
          </a:p>
        </p:txBody>
      </p:sp>
      <p:pic>
        <p:nvPicPr>
          <p:cNvPr id="3" name="Image 4">
            <a:extLst>
              <a:ext uri="{FF2B5EF4-FFF2-40B4-BE49-F238E27FC236}">
                <a16:creationId xmlns="" xmlns:a16="http://schemas.microsoft.com/office/drawing/2014/main" id="{E2AEFA1A-EBB2-EB80-64E6-888C5EF7FBD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9494" y="2353339"/>
            <a:ext cx="4020879" cy="301787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8C7A501D-6B63-1517-7212-8296BF5A107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8469" y="1852106"/>
            <a:ext cx="3079897" cy="402211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="" xmlns:a16="http://schemas.microsoft.com/office/drawing/2014/main" id="{E152C784-8B99-CA80-9C64-8E58141B77B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9354" y="3028663"/>
            <a:ext cx="3221665" cy="28474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819853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0FFEE90-9DA0-A7AB-F564-A5A1AEA95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1238693"/>
          </a:xfrm>
        </p:spPr>
        <p:txBody>
          <a:bodyPr>
            <a:normAutofit fontScale="90000"/>
          </a:bodyPr>
          <a:lstStyle/>
          <a:p>
            <a:r>
              <a:rPr lang="fr-CA" dirty="0" err="1">
                <a:latin typeface="Arial"/>
                <a:cs typeface="Arial"/>
              </a:rPr>
              <a:t>MasterCam</a:t>
            </a:r>
            <a:r>
              <a:rPr lang="fr-CA" dirty="0">
                <a:latin typeface="Arial"/>
                <a:cs typeface="Arial"/>
              </a:rPr>
              <a:t> </a:t>
            </a:r>
            <a:r>
              <a:rPr lang="fr-CA" dirty="0">
                <a:latin typeface="Arial"/>
              </a:rPr>
              <a:t/>
            </a:r>
            <a:br>
              <a:rPr lang="fr-CA" dirty="0">
                <a:latin typeface="Arial"/>
              </a:rPr>
            </a:br>
            <a:r>
              <a:rPr lang="fr-CA" dirty="0">
                <a:latin typeface="Arial"/>
                <a:cs typeface="Arial"/>
              </a:rPr>
              <a:t>Bloc mobile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95072E59-92EF-D700-9CB4-56C3785BD37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2494" y="2622818"/>
            <a:ext cx="4462130" cy="305662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5455942A-72E0-1575-B6BD-1B67060C6A9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9756" y="1528549"/>
            <a:ext cx="4753131" cy="5092016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7463481" y="2825578"/>
            <a:ext cx="741405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 flipV="1">
            <a:off x="7714735" y="3188043"/>
            <a:ext cx="1248033" cy="123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615881" y="3744097"/>
            <a:ext cx="741405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7895967" y="4139514"/>
            <a:ext cx="1264509" cy="123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574692" y="4691449"/>
            <a:ext cx="490151" cy="41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>
            <a:off x="7895967" y="5095102"/>
            <a:ext cx="1569309" cy="41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7624119" y="5614086"/>
            <a:ext cx="564292" cy="41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V="1">
            <a:off x="7961871" y="6030097"/>
            <a:ext cx="844378" cy="41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776562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B6D9D8F-4A5A-26BE-A25C-5D85D00D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756" y="-941"/>
            <a:ext cx="10018713" cy="1327233"/>
          </a:xfrm>
        </p:spPr>
        <p:txBody>
          <a:bodyPr/>
          <a:lstStyle/>
          <a:p>
            <a:r>
              <a:rPr lang="fr-CA" sz="3600" dirty="0" err="1">
                <a:latin typeface="Arial"/>
                <a:cs typeface="Arial"/>
              </a:rPr>
              <a:t>MasterCam</a:t>
            </a:r>
            <a:r>
              <a:rPr lang="fr-CA" sz="3600" dirty="0">
                <a:latin typeface="Arial"/>
                <a:cs typeface="Arial"/>
              </a:rPr>
              <a:t> </a:t>
            </a:r>
            <a:br>
              <a:rPr lang="fr-CA" sz="3600" dirty="0">
                <a:latin typeface="Arial"/>
                <a:cs typeface="Arial"/>
              </a:rPr>
            </a:br>
            <a:r>
              <a:rPr lang="fr-CA" sz="3600" dirty="0">
                <a:latin typeface="Arial"/>
                <a:cs typeface="Arial"/>
              </a:rPr>
              <a:t>Bloc fixe</a:t>
            </a:r>
            <a:endParaRPr lang="fr-FR" dirty="0"/>
          </a:p>
        </p:txBody>
      </p:sp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2CC14312-9FFA-0DFD-ED9B-557A97B98E3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23109" y="1441621"/>
            <a:ext cx="4705279" cy="5018505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="" xmlns:a16="http://schemas.microsoft.com/office/drawing/2014/main" id="{2FF349AE-0D40-9C05-6208-C96CCB6F84A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215" y="1718586"/>
            <a:ext cx="6619052" cy="4794309"/>
          </a:xfrm>
          <a:prstGeom prst="rect">
            <a:avLst/>
          </a:prstGeom>
        </p:spPr>
      </p:pic>
      <p:cxnSp>
        <p:nvCxnSpPr>
          <p:cNvPr id="6" name="Connecteur droit 5"/>
          <p:cNvCxnSpPr/>
          <p:nvPr/>
        </p:nvCxnSpPr>
        <p:spPr>
          <a:xfrm>
            <a:off x="8246076" y="2751437"/>
            <a:ext cx="741405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 flipV="1">
            <a:off x="8559114" y="3105665"/>
            <a:ext cx="1853513" cy="823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8229600" y="3665838"/>
            <a:ext cx="560173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8517924" y="4028302"/>
            <a:ext cx="1606379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270789" y="4563762"/>
            <a:ext cx="683741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8402595" y="4917989"/>
            <a:ext cx="1120346" cy="823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8369643" y="5494637"/>
            <a:ext cx="741405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V="1">
            <a:off x="8534399" y="5824151"/>
            <a:ext cx="1252152" cy="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177547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81EDECB7-1BB1-683B-1901-0097C03B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1"/>
            <a:ext cx="10018713" cy="1752599"/>
          </a:xfrm>
        </p:spPr>
        <p:txBody>
          <a:bodyPr/>
          <a:lstStyle/>
          <a:p>
            <a:r>
              <a:rPr lang="fr-CA" err="1">
                <a:latin typeface="Arial"/>
                <a:cs typeface="Arial"/>
              </a:rPr>
              <a:t>MasterCam</a:t>
            </a:r>
            <a:r>
              <a:rPr lang="fr-CA" dirty="0">
                <a:latin typeface="Arial"/>
                <a:cs typeface="Arial"/>
              </a:rPr>
              <a:t> </a:t>
            </a:r>
            <a:r>
              <a:rPr lang="fr-CA" dirty="0">
                <a:latin typeface="Arial"/>
              </a:rPr>
              <a:t/>
            </a:r>
            <a:br>
              <a:rPr lang="fr-CA" dirty="0">
                <a:latin typeface="Arial"/>
              </a:rPr>
            </a:br>
            <a:r>
              <a:rPr lang="fr-CA" dirty="0">
                <a:latin typeface="Arial"/>
                <a:cs typeface="Arial"/>
              </a:rPr>
              <a:t>Noyau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391BFBA7-7C0F-DFC3-5AD6-6A1BB2096B7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0766" y="1795414"/>
            <a:ext cx="3416262" cy="4457244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FE4156A8-D817-E736-A61C-8B96CF2DD73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69366" y="2791385"/>
            <a:ext cx="2743200" cy="274736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D5930D07-A99C-4419-AFCA-9277EB2F99C5}"/>
              </a:ext>
            </a:extLst>
          </p:cNvPr>
          <p:cNvSpPr txBox="1"/>
          <p:nvPr/>
        </p:nvSpPr>
        <p:spPr>
          <a:xfrm>
            <a:off x="7917121" y="2044101"/>
            <a:ext cx="28937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Contournage dans un </a:t>
            </a:r>
            <a:r>
              <a:rPr lang="fr-CA" dirty="0" smtClean="0">
                <a:latin typeface="Arial"/>
                <a:cs typeface="Arial"/>
              </a:rPr>
              <a:t>brut </a:t>
            </a:r>
            <a:r>
              <a:rPr lang="fr-CA" dirty="0">
                <a:latin typeface="Arial"/>
                <a:cs typeface="Arial"/>
              </a:rPr>
              <a:t>en aluminium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F8A8EC0A-66D9-9CC1-A0CF-4BC3E56948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65652" y="2900193"/>
            <a:ext cx="4869274" cy="154679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349578" y="2323070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Fil 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é</a:t>
            </a:r>
            <a:r>
              <a:rPr lang="fr-FR" dirty="0" smtClean="0">
                <a:latin typeface="Arial" pitchFamily="34" charset="0"/>
                <a:cs typeface="Arial" pitchFamily="34" charset="0"/>
              </a:rPr>
              <a:t>paisseur=0,5mm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8048367" y="3665838"/>
            <a:ext cx="1120347" cy="158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5416060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63CCDBB-87BD-1BFF-B03E-0FD72DD4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1"/>
            <a:ext cx="10018713" cy="1555044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Usinage des pièces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21C8A472-9A9E-08D4-9053-09A1DE499A2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36427" y="2720360"/>
            <a:ext cx="4184414" cy="31383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7E6349C7-D255-752D-B8EE-D2EFFDB8148D}"/>
              </a:ext>
            </a:extLst>
          </p:cNvPr>
          <p:cNvSpPr txBox="1"/>
          <p:nvPr/>
        </p:nvSpPr>
        <p:spPr>
          <a:xfrm>
            <a:off x="1321959" y="138956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Surfaçage / contournage / perçage / </a:t>
            </a:r>
            <a:r>
              <a:rPr lang="fr-CA">
                <a:latin typeface="Arial"/>
                <a:cs typeface="Arial"/>
              </a:rPr>
              <a:t>débourrage</a:t>
            </a:r>
            <a:endParaRPr lang="fr-CA" dirty="0">
              <a:latin typeface="Arial"/>
              <a:cs typeface="Arial"/>
            </a:endParaRPr>
          </a:p>
        </p:txBody>
      </p:sp>
      <p:pic>
        <p:nvPicPr>
          <p:cNvPr id="6" name="Image 6">
            <a:extLst>
              <a:ext uri="{FF2B5EF4-FFF2-40B4-BE49-F238E27FC236}">
                <a16:creationId xmlns="" xmlns:a16="http://schemas.microsoft.com/office/drawing/2014/main" id="{A2621ECF-A8B4-21E5-013F-C09DE73AAF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8085209" y="2793492"/>
            <a:ext cx="3986859" cy="2987792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54CEDB50-F925-4869-1443-B7FCEFB22A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5882" y="2710274"/>
            <a:ext cx="3657600" cy="27432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D7FCD73A-8A6D-3E0C-35CF-EDE565D5A22D}"/>
              </a:ext>
            </a:extLst>
          </p:cNvPr>
          <p:cNvSpPr txBox="1"/>
          <p:nvPr/>
        </p:nvSpPr>
        <p:spPr>
          <a:xfrm>
            <a:off x="4524962" y="21542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Cotes des outils utilisés</a:t>
            </a:r>
            <a:r>
              <a:rPr lang="fr-CA" dirty="0"/>
              <a:t> 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C150EF77-98C5-ECD8-4772-0FBB61F70356}"/>
              </a:ext>
            </a:extLst>
          </p:cNvPr>
          <p:cNvSpPr txBox="1"/>
          <p:nvPr/>
        </p:nvSpPr>
        <p:spPr>
          <a:xfrm>
            <a:off x="8727734" y="153432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Électroérosion filaire pour réaliser le noyau</a:t>
            </a:r>
          </a:p>
        </p:txBody>
      </p:sp>
    </p:spTree>
    <p:extLst>
      <p:ext uri="{BB962C8B-B14F-4D97-AF65-F5344CB8AC3E}">
        <p14:creationId xmlns="" xmlns:p14="http://schemas.microsoft.com/office/powerpoint/2010/main" val="147597209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5C9A333-0FD2-3D39-9414-8F306AD8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1"/>
            <a:ext cx="10018713" cy="1489192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Usinage des électrodes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129A491B-A182-AA0B-541F-67839963AD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768586" y="2169349"/>
            <a:ext cx="4193822" cy="345816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DE97E3B2-3236-F1C3-734A-D51E3F82AFE5}"/>
              </a:ext>
            </a:extLst>
          </p:cNvPr>
          <p:cNvSpPr txBox="1"/>
          <p:nvPr/>
        </p:nvSpPr>
        <p:spPr>
          <a:xfrm>
            <a:off x="1636888" y="12982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Tailleuse d'engrenage</a:t>
            </a:r>
          </a:p>
        </p:txBody>
      </p:sp>
      <p:pic>
        <p:nvPicPr>
          <p:cNvPr id="6" name="Image 6">
            <a:extLst>
              <a:ext uri="{FF2B5EF4-FFF2-40B4-BE49-F238E27FC236}">
                <a16:creationId xmlns="" xmlns:a16="http://schemas.microsoft.com/office/drawing/2014/main" id="{1BE70B52-3896-D53E-05EF-0E23FC71D0E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714992" y="2531533"/>
            <a:ext cx="3657600" cy="274320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AEFCF77C-66FC-F28A-5036-F95013A9DF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8030" y="2279950"/>
            <a:ext cx="3542829" cy="33329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C109352C-3328-1A08-4649-75E3FCBF88B8}"/>
              </a:ext>
            </a:extLst>
          </p:cNvPr>
          <p:cNvSpPr txBox="1"/>
          <p:nvPr/>
        </p:nvSpPr>
        <p:spPr>
          <a:xfrm>
            <a:off x="5239925" y="15710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 pitchFamily="34" charset="0"/>
                <a:cs typeface="Arial" pitchFamily="34" charset="0"/>
              </a:rPr>
              <a:t>Z=15       module=0,5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264F9A1C-6752-3031-F8CD-541B4E7A8A04}"/>
              </a:ext>
            </a:extLst>
          </p:cNvPr>
          <p:cNvSpPr txBox="1"/>
          <p:nvPr/>
        </p:nvSpPr>
        <p:spPr>
          <a:xfrm>
            <a:off x="8758296" y="15710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Pour usiner la forme extérieure</a:t>
            </a: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="" xmlns:a16="http://schemas.microsoft.com/office/drawing/2014/main" id="{CD4191D1-0DCB-59A3-5D7C-3E29719791E5}"/>
              </a:ext>
            </a:extLst>
          </p:cNvPr>
          <p:cNvCxnSpPr/>
          <p:nvPr/>
        </p:nvCxnSpPr>
        <p:spPr>
          <a:xfrm>
            <a:off x="6767689" y="3131726"/>
            <a:ext cx="2118548" cy="1215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167057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7AAAFD41-FA0D-49AE-4FAE-E317DB953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219966" y="2324285"/>
            <a:ext cx="3745088" cy="2813520"/>
          </a:xfrm>
        </p:spPr>
      </p:pic>
      <p:pic>
        <p:nvPicPr>
          <p:cNvPr id="6" name="Image 7">
            <a:extLst>
              <a:ext uri="{FF2B5EF4-FFF2-40B4-BE49-F238E27FC236}">
                <a16:creationId xmlns="" xmlns:a16="http://schemas.microsoft.com/office/drawing/2014/main" id="{C2D7E6E1-975B-BEB6-BEF5-F796F4527CF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1363" y="1818987"/>
            <a:ext cx="3975569" cy="373743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="" xmlns:a16="http://schemas.microsoft.com/office/drawing/2014/main" id="{07EE8894-BA57-2649-0A44-0F483C5F9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1"/>
            <a:ext cx="10018713" cy="1489192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Usinage des électrodes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="" xmlns:a16="http://schemas.microsoft.com/office/drawing/2014/main" id="{03B4EA11-21DD-EDCA-AC7A-CC8128A32E7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2327" y="2117607"/>
            <a:ext cx="4062118" cy="3044237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="" xmlns:a16="http://schemas.microsoft.com/office/drawing/2014/main" id="{ED49D506-C8C7-3CA0-133C-9E778ABD028F}"/>
              </a:ext>
            </a:extLst>
          </p:cNvPr>
          <p:cNvCxnSpPr/>
          <p:nvPr/>
        </p:nvCxnSpPr>
        <p:spPr>
          <a:xfrm flipV="1">
            <a:off x="1659467" y="3095979"/>
            <a:ext cx="2918177" cy="788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="" xmlns:a16="http://schemas.microsoft.com/office/drawing/2014/main" id="{DA548460-C856-F435-8424-724B9ADB54CC}"/>
              </a:ext>
            </a:extLst>
          </p:cNvPr>
          <p:cNvCxnSpPr/>
          <p:nvPr/>
        </p:nvCxnSpPr>
        <p:spPr>
          <a:xfrm>
            <a:off x="6920089" y="3284126"/>
            <a:ext cx="2824103" cy="3593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8110676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="" xmlns:a16="http://schemas.microsoft.com/office/drawing/2014/main" id="{4BB1BB62-F74B-4892-A595-BD4D7A15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941"/>
            <a:ext cx="10018713" cy="1489192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Usinage des électrodes</a:t>
            </a:r>
          </a:p>
        </p:txBody>
      </p:sp>
      <p:pic>
        <p:nvPicPr>
          <p:cNvPr id="3" name="Image 7">
            <a:extLst>
              <a:ext uri="{FF2B5EF4-FFF2-40B4-BE49-F238E27FC236}">
                <a16:creationId xmlns="" xmlns:a16="http://schemas.microsoft.com/office/drawing/2014/main" id="{D08D66E6-419A-E7E8-F2A5-CB541D31A7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28331" y="2503431"/>
            <a:ext cx="3116104" cy="2931131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F962E4A5-D6D6-4709-5890-1E8B0FD0338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105502" y="2894813"/>
            <a:ext cx="3657600" cy="2743200"/>
          </a:xfrm>
          <a:prstGeom prst="rect">
            <a:avLst/>
          </a:prstGeom>
        </p:spPr>
      </p:pic>
      <p:pic>
        <p:nvPicPr>
          <p:cNvPr id="2" name="Image 4">
            <a:extLst>
              <a:ext uri="{FF2B5EF4-FFF2-40B4-BE49-F238E27FC236}">
                <a16:creationId xmlns="" xmlns:a16="http://schemas.microsoft.com/office/drawing/2014/main" id="{E2597894-0FF2-2D7A-4290-8F32F5EFD77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6705" y="2718519"/>
            <a:ext cx="2743200" cy="2720934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A0BF72CC-0E47-3B12-BF1B-F37426489CA9}"/>
              </a:ext>
            </a:extLst>
          </p:cNvPr>
          <p:cNvCxnSpPr/>
          <p:nvPr/>
        </p:nvCxnSpPr>
        <p:spPr>
          <a:xfrm flipV="1">
            <a:off x="6647274" y="3210749"/>
            <a:ext cx="3134547" cy="581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1B10766F-D84A-473A-A3F3-D54836B31809}"/>
              </a:ext>
            </a:extLst>
          </p:cNvPr>
          <p:cNvSpPr txBox="1"/>
          <p:nvPr/>
        </p:nvSpPr>
        <p:spPr>
          <a:xfrm>
            <a:off x="1458148" y="1806222"/>
            <a:ext cx="33452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Fraiseuse à mandrin diviseur</a:t>
            </a:r>
          </a:p>
        </p:txBody>
      </p:sp>
    </p:spTree>
    <p:extLst>
      <p:ext uri="{BB962C8B-B14F-4D97-AF65-F5344CB8AC3E}">
        <p14:creationId xmlns="" xmlns:p14="http://schemas.microsoft.com/office/powerpoint/2010/main" val="26399461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="" xmlns:a16="http://schemas.microsoft.com/office/drawing/2014/main" id="{BAFEA79D-CF59-A7C9-A0C8-7A503EEB475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97104" y="2165520"/>
            <a:ext cx="5606789" cy="42073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D925CC21-1711-1BA3-5ACF-C625211E6A5A}"/>
              </a:ext>
            </a:extLst>
          </p:cNvPr>
          <p:cNvSpPr txBox="1"/>
          <p:nvPr/>
        </p:nvSpPr>
        <p:spPr>
          <a:xfrm>
            <a:off x="4963543" y="1607669"/>
            <a:ext cx="277864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400" dirty="0">
                <a:latin typeface="Arial"/>
                <a:cs typeface="Arial"/>
              </a:rPr>
              <a:t>Résultat final 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310B7ACD-D4A7-51CA-CE8B-A418B45DFC0F}"/>
              </a:ext>
            </a:extLst>
          </p:cNvPr>
          <p:cNvSpPr txBox="1"/>
          <p:nvPr/>
        </p:nvSpPr>
        <p:spPr>
          <a:xfrm>
            <a:off x="3677092" y="327837"/>
            <a:ext cx="53481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800" dirty="0">
                <a:latin typeface="Arial"/>
                <a:cs typeface="Arial"/>
              </a:rPr>
              <a:t>Résultat usinage des blocs</a:t>
            </a:r>
          </a:p>
        </p:txBody>
      </p:sp>
    </p:spTree>
    <p:extLst>
      <p:ext uri="{BB962C8B-B14F-4D97-AF65-F5344CB8AC3E}">
        <p14:creationId xmlns="" xmlns:p14="http://schemas.microsoft.com/office/powerpoint/2010/main" val="26418845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C8643778-7F6C-4E8D-84D1-D5CDB99281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1D22F88D-6907-48AF-B024-346E855E0D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6B451-234D-2D8A-A662-EA00E469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12" y="685801"/>
            <a:ext cx="2743200" cy="5105400"/>
          </a:xfrm>
        </p:spPr>
        <p:txBody>
          <a:bodyPr>
            <a:normAutofit/>
          </a:bodyPr>
          <a:lstStyle/>
          <a:p>
            <a:pPr algn="l"/>
            <a:r>
              <a:rPr lang="en-US" sz="3200" b="1" u="sng" dirty="0" err="1">
                <a:solidFill>
                  <a:srgbClr val="FFFFFF"/>
                </a:solidFill>
                <a:latin typeface="Arial"/>
                <a:cs typeface="Calibri Light"/>
              </a:rPr>
              <a:t>Sommaire</a:t>
            </a:r>
            <a:endParaRPr lang="en-US" sz="3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3842748-48B5-4DD0-A06A-A31C74024A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548E99BE-1071-4690-9B9C-07926CEE555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9301F039-B467-413A-B25C-770E51069D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9F06AEC1-5558-49E8-8CAC-FEBD00DF00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D10B76B9-BA68-471E-B58C-ED91198A9FA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FEB3913B-54A3-490E-BA4B-5D0330990FC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F75DC961-08A4-46F8-8A80-2E1FB977E1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A6957DD-B3A9-9E99-D272-CDC43543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106" y="685801"/>
            <a:ext cx="6385918" cy="5105400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n-US" sz="2000" b="1" dirty="0">
                <a:latin typeface="Arial"/>
                <a:cs typeface="Calibri" panose="020F0502020204030204"/>
              </a:rPr>
              <a:t>Presentation du </a:t>
            </a:r>
            <a:r>
              <a:rPr lang="en-US" sz="2000" b="1" dirty="0" err="1">
                <a:latin typeface="Arial"/>
                <a:cs typeface="Calibri" panose="020F0502020204030204"/>
              </a:rPr>
              <a:t>Projet</a:t>
            </a:r>
            <a:endParaRPr lang="en-US" sz="2000" b="1" dirty="0">
              <a:latin typeface="Arial"/>
              <a:cs typeface="Calibri" panose="020F0502020204030204"/>
            </a:endParaRP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en-US" sz="2000" b="1" dirty="0" err="1">
                <a:latin typeface="Arial"/>
                <a:cs typeface="Calibri" panose="020F0502020204030204"/>
              </a:rPr>
              <a:t>Taches</a:t>
            </a:r>
            <a:r>
              <a:rPr lang="en-US" sz="2000" b="1" dirty="0">
                <a:latin typeface="Arial"/>
                <a:cs typeface="Calibri" panose="020F0502020204030204"/>
              </a:rPr>
              <a:t> </a:t>
            </a:r>
            <a:r>
              <a:rPr lang="fr-FR" sz="2000" b="1" dirty="0" smtClean="0">
                <a:latin typeface="Arial"/>
                <a:cs typeface="Calibri" panose="020F0502020204030204"/>
              </a:rPr>
              <a:t>personnelles</a:t>
            </a: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fr-FR" sz="2000" b="1" dirty="0" smtClean="0">
                <a:latin typeface="Arial"/>
                <a:cs typeface="Calibri" panose="020F0502020204030204"/>
              </a:rPr>
              <a:t>Réalisation de la pièce</a:t>
            </a:r>
            <a:endParaRPr lang="fr-FR" sz="2000" b="1" dirty="0">
              <a:latin typeface="Arial"/>
              <a:cs typeface="Calibri" panose="020F0502020204030204"/>
            </a:endParaRP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fr-FR" sz="2000" b="1" dirty="0">
                <a:latin typeface="Arial"/>
                <a:cs typeface="Calibri" panose="020F0502020204030204"/>
              </a:rPr>
              <a:t>Empreinte de la pièce</a:t>
            </a: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fr-FR" sz="2000" b="1" dirty="0" err="1">
                <a:latin typeface="Arial"/>
                <a:cs typeface="Calibri" panose="020F0502020204030204"/>
              </a:rPr>
              <a:t>MasterCam</a:t>
            </a: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fr-FR" sz="2000" b="1" dirty="0">
                <a:latin typeface="Arial"/>
                <a:cs typeface="Calibri" panose="020F0502020204030204"/>
              </a:rPr>
              <a:t>Usinages des </a:t>
            </a:r>
            <a:r>
              <a:rPr lang="fr-FR" sz="2000" b="1" dirty="0" smtClean="0">
                <a:latin typeface="Arial"/>
                <a:cs typeface="Calibri" panose="020F0502020204030204"/>
              </a:rPr>
              <a:t>blocs </a:t>
            </a:r>
            <a:r>
              <a:rPr lang="fr-FR" sz="2000" b="1" dirty="0">
                <a:latin typeface="Arial"/>
                <a:cs typeface="Calibri" panose="020F0502020204030204"/>
              </a:rPr>
              <a:t>et électrodes</a:t>
            </a:r>
          </a:p>
          <a:p>
            <a:pPr marL="514350" indent="-514350">
              <a:buClr>
                <a:srgbClr val="1287C3"/>
              </a:buClr>
              <a:buAutoNum type="arabicPeriod"/>
            </a:pPr>
            <a:r>
              <a:rPr lang="fr-FR" sz="2000" b="1" dirty="0" smtClean="0">
                <a:latin typeface="Arial"/>
                <a:cs typeface="Calibri" panose="020F0502020204030204"/>
              </a:rPr>
              <a:t>Injection de la pièce</a:t>
            </a:r>
            <a:endParaRPr lang="fr-FR" sz="2000" b="1" dirty="0">
              <a:latin typeface="Arial"/>
              <a:cs typeface="Calibri" panose="020F0502020204030204"/>
            </a:endParaRPr>
          </a:p>
          <a:p>
            <a:pPr marL="0" indent="0">
              <a:buClr>
                <a:srgbClr val="1287C3"/>
              </a:buClr>
              <a:buNone/>
            </a:pPr>
            <a:endParaRPr lang="en-US" sz="2000" b="1" dirty="0">
              <a:latin typeface="Arial"/>
              <a:cs typeface="Calibri" panose="020F0502020204030204"/>
            </a:endParaRPr>
          </a:p>
          <a:p>
            <a:pPr marL="0" indent="0">
              <a:buClr>
                <a:srgbClr val="1287C3"/>
              </a:buClr>
              <a:buNone/>
            </a:pPr>
            <a:r>
              <a:rPr lang="en-US" sz="2000" b="1" dirty="0">
                <a:latin typeface="Arial"/>
                <a:cs typeface="Calibri" panose="020F0502020204030204"/>
              </a:rPr>
              <a:t>Conclusion</a:t>
            </a:r>
          </a:p>
          <a:p>
            <a:pPr marL="514350" indent="-514350">
              <a:buAutoNum type="arabicPeriod"/>
            </a:pPr>
            <a:endParaRPr lang="en-US" sz="2000" dirty="0">
              <a:latin typeface="Arial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6664FD-D0F6-AE05-EE31-37408018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dirty="0">
                <a:latin typeface="Arial"/>
                <a:cs typeface="Arial"/>
              </a:rPr>
              <a:pPr>
                <a:spcAft>
                  <a:spcPts val="600"/>
                </a:spcAft>
              </a:pPr>
              <a:t>2</a:t>
            </a:fld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84669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32C55FE2-4B9E-EB16-3D86-D992B60416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794" y="2721632"/>
            <a:ext cx="4479401" cy="335955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974A8BC7-7049-78F8-4260-5D9247FF3FE4}"/>
              </a:ext>
            </a:extLst>
          </p:cNvPr>
          <p:cNvSpPr txBox="1"/>
          <p:nvPr/>
        </p:nvSpPr>
        <p:spPr>
          <a:xfrm>
            <a:off x="8230474" y="1572787"/>
            <a:ext cx="39305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Trou diamètre m5 </a:t>
            </a:r>
            <a:r>
              <a:rPr lang="fr-CA">
                <a:latin typeface="Arial"/>
                <a:cs typeface="Arial"/>
              </a:rPr>
              <a:t>taraudé</a:t>
            </a:r>
            <a:r>
              <a:rPr lang="fr-CA" dirty="0">
                <a:latin typeface="Arial"/>
                <a:cs typeface="Arial"/>
              </a:rPr>
              <a:t> pour le maintien en position du noyau</a:t>
            </a:r>
            <a:endParaRPr lang="fr-FR"/>
          </a:p>
        </p:txBody>
      </p:sp>
      <p:pic>
        <p:nvPicPr>
          <p:cNvPr id="8" name="Image 8">
            <a:extLst>
              <a:ext uri="{FF2B5EF4-FFF2-40B4-BE49-F238E27FC236}">
                <a16:creationId xmlns="" xmlns:a16="http://schemas.microsoft.com/office/drawing/2014/main" id="{5B74DC28-E480-4BAF-B244-B0DCB94E1E7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5225" y="3021958"/>
            <a:ext cx="3657600" cy="2743200"/>
          </a:xfrm>
          <a:prstGeom prst="rect">
            <a:avLst/>
          </a:prstGeom>
        </p:spPr>
      </p:pic>
      <p:pic>
        <p:nvPicPr>
          <p:cNvPr id="9" name="Image 9">
            <a:extLst>
              <a:ext uri="{FF2B5EF4-FFF2-40B4-BE49-F238E27FC236}">
                <a16:creationId xmlns="" xmlns:a16="http://schemas.microsoft.com/office/drawing/2014/main" id="{36FC0D99-A132-97CF-8CF5-0AD1AE77C78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447589" y="2796250"/>
            <a:ext cx="3657600" cy="27432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="" xmlns:a16="http://schemas.microsoft.com/office/drawing/2014/main" id="{AA90F344-A3A1-80AA-4BC8-414DDF3D222E}"/>
              </a:ext>
            </a:extLst>
          </p:cNvPr>
          <p:cNvSpPr txBox="1"/>
          <p:nvPr/>
        </p:nvSpPr>
        <p:spPr>
          <a:xfrm>
            <a:off x="3677092" y="327837"/>
            <a:ext cx="534817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800" dirty="0">
                <a:latin typeface="Arial"/>
                <a:cs typeface="Arial"/>
              </a:rPr>
              <a:t>Résultat usinage des blocs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B0AAFFED-EBBD-639A-D7E6-61F682A20257}"/>
              </a:ext>
            </a:extLst>
          </p:cNvPr>
          <p:cNvSpPr txBox="1"/>
          <p:nvPr/>
        </p:nvSpPr>
        <p:spPr>
          <a:xfrm>
            <a:off x="654776" y="2263903"/>
            <a:ext cx="3540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Bloc mobile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7E59AB26-AA23-72B0-B44B-35E4F9C367A8}"/>
              </a:ext>
            </a:extLst>
          </p:cNvPr>
          <p:cNvSpPr txBox="1"/>
          <p:nvPr/>
        </p:nvSpPr>
        <p:spPr>
          <a:xfrm>
            <a:off x="4863496" y="2538577"/>
            <a:ext cx="3540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Bloc fixe</a:t>
            </a:r>
          </a:p>
        </p:txBody>
      </p:sp>
    </p:spTree>
    <p:extLst>
      <p:ext uri="{BB962C8B-B14F-4D97-AF65-F5344CB8AC3E}">
        <p14:creationId xmlns="" xmlns:p14="http://schemas.microsoft.com/office/powerpoint/2010/main" val="22182811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8C9EA254-E5AE-AF30-038C-5BD501357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2183937" y="1697970"/>
            <a:ext cx="5231458" cy="3923594"/>
          </a:xfr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6B13645-9026-35BC-6303-8C2386A3544C}"/>
              </a:ext>
            </a:extLst>
          </p:cNvPr>
          <p:cNvSpPr txBox="1"/>
          <p:nvPr/>
        </p:nvSpPr>
        <p:spPr>
          <a:xfrm>
            <a:off x="4439093" y="318976"/>
            <a:ext cx="428492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400" dirty="0">
                <a:latin typeface="Arial"/>
                <a:cs typeface="Arial"/>
              </a:rPr>
              <a:t>Assemblage des composants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27DAB2DB-CF07-2BC2-9464-76283960B5BC}"/>
              </a:ext>
            </a:extLst>
          </p:cNvPr>
          <p:cNvSpPr txBox="1"/>
          <p:nvPr/>
        </p:nvSpPr>
        <p:spPr>
          <a:xfrm>
            <a:off x="7721950" y="1711864"/>
            <a:ext cx="40357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Éjecteur 644x100 tubulaire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34DF2260-3B80-AECA-0BC1-70C023DA33A5}"/>
              </a:ext>
            </a:extLst>
          </p:cNvPr>
          <p:cNvCxnSpPr/>
          <p:nvPr/>
        </p:nvCxnSpPr>
        <p:spPr>
          <a:xfrm flipH="1">
            <a:off x="4938848" y="1942084"/>
            <a:ext cx="2766523" cy="605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="" xmlns:a16="http://schemas.microsoft.com/office/drawing/2014/main" id="{A5FB4985-C3D1-BEE7-704C-AFC54C461970}"/>
              </a:ext>
            </a:extLst>
          </p:cNvPr>
          <p:cNvCxnSpPr>
            <a:cxnSpLocks/>
          </p:cNvCxnSpPr>
          <p:nvPr/>
        </p:nvCxnSpPr>
        <p:spPr>
          <a:xfrm flipH="1">
            <a:off x="5000871" y="3067363"/>
            <a:ext cx="2766523" cy="605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="" xmlns:a16="http://schemas.microsoft.com/office/drawing/2014/main" id="{BCFA53E5-121A-83FA-CEC5-9BF27988ED48}"/>
              </a:ext>
            </a:extLst>
          </p:cNvPr>
          <p:cNvCxnSpPr>
            <a:cxnSpLocks/>
          </p:cNvCxnSpPr>
          <p:nvPr/>
        </p:nvCxnSpPr>
        <p:spPr>
          <a:xfrm flipH="1">
            <a:off x="5000871" y="3917966"/>
            <a:ext cx="2766523" cy="605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2CBDA7E6-D2A3-3508-221B-E5FE7F9C596F}"/>
              </a:ext>
            </a:extLst>
          </p:cNvPr>
          <p:cNvCxnSpPr>
            <a:cxnSpLocks/>
          </p:cNvCxnSpPr>
          <p:nvPr/>
        </p:nvCxnSpPr>
        <p:spPr>
          <a:xfrm flipH="1">
            <a:off x="5000871" y="4715409"/>
            <a:ext cx="2766523" cy="6059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="" xmlns:a16="http://schemas.microsoft.com/office/drawing/2014/main" id="{F34517C9-B5B3-4A5B-4A40-E701C61289D5}"/>
              </a:ext>
            </a:extLst>
          </p:cNvPr>
          <p:cNvSpPr txBox="1"/>
          <p:nvPr/>
        </p:nvSpPr>
        <p:spPr>
          <a:xfrm>
            <a:off x="7774328" y="27130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Contre-empreinte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="" xmlns:a16="http://schemas.microsoft.com/office/drawing/2014/main" id="{EBD3348C-D962-295D-E5FE-327F354C0570}"/>
              </a:ext>
            </a:extLst>
          </p:cNvPr>
          <p:cNvSpPr txBox="1"/>
          <p:nvPr/>
        </p:nvSpPr>
        <p:spPr>
          <a:xfrm>
            <a:off x="7774327" y="36611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Bloc fixe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="" xmlns:a16="http://schemas.microsoft.com/office/drawing/2014/main" id="{AB5A74FD-9493-1A59-A315-7951E61704B9}"/>
              </a:ext>
            </a:extLst>
          </p:cNvPr>
          <p:cNvSpPr txBox="1"/>
          <p:nvPr/>
        </p:nvSpPr>
        <p:spPr>
          <a:xfrm>
            <a:off x="7774328" y="43434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Bloc mobile</a:t>
            </a:r>
          </a:p>
        </p:txBody>
      </p:sp>
    </p:spTree>
    <p:extLst>
      <p:ext uri="{BB962C8B-B14F-4D97-AF65-F5344CB8AC3E}">
        <p14:creationId xmlns="" xmlns:p14="http://schemas.microsoft.com/office/powerpoint/2010/main" val="27202371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34931836-324B-2200-E41F-E747B807B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5" y="3544"/>
            <a:ext cx="10018713" cy="1752599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Injection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AE75A115-889B-874C-51C5-251136C0FB0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1313" y="2559866"/>
            <a:ext cx="3657600" cy="2743200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="" xmlns:a16="http://schemas.microsoft.com/office/drawing/2014/main" id="{22CB7DE3-BA1D-B496-C43A-8CCC855C141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8291759" y="3022068"/>
            <a:ext cx="3657600" cy="274320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469C4B8B-7FC7-08DF-D8EA-2513C4AED31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3028" y="2559788"/>
            <a:ext cx="4019106" cy="301433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E5AB65D2-52A6-E2F2-1C36-33D21F3C2AF9}"/>
              </a:ext>
            </a:extLst>
          </p:cNvPr>
          <p:cNvSpPr txBox="1"/>
          <p:nvPr/>
        </p:nvSpPr>
        <p:spPr>
          <a:xfrm>
            <a:off x="1010092" y="18784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ARBURG 220M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ACEC2D66-A3AA-AD41-A2B5-2A59FE1D67AD}"/>
              </a:ext>
            </a:extLst>
          </p:cNvPr>
          <p:cNvSpPr txBox="1"/>
          <p:nvPr/>
        </p:nvSpPr>
        <p:spPr>
          <a:xfrm>
            <a:off x="6010759" y="1879876"/>
            <a:ext cx="44215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Assemblage de la carcasse et des blocs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67593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5969989-BF3F-292C-8C55-F14E24F74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303" y="261501"/>
            <a:ext cx="10018713" cy="777948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Paramètres d'injection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E02D36F7-4D72-3C5C-4738-14886144086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4311502" y="1747284"/>
            <a:ext cx="3657600" cy="2743200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D6439771-5F66-51E1-EB24-4F7774D6B3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7746186" y="1759153"/>
            <a:ext cx="3657600" cy="2743200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="" xmlns:a16="http://schemas.microsoft.com/office/drawing/2014/main" id="{84C3925C-C1F4-3FC2-F1DA-A2C8B9C7E70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718667" y="1755142"/>
            <a:ext cx="3657600" cy="2743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CDFE6E4C-3B4F-B0D6-2083-7C9AF4414291}"/>
              </a:ext>
            </a:extLst>
          </p:cNvPr>
          <p:cNvSpPr txBox="1"/>
          <p:nvPr/>
        </p:nvSpPr>
        <p:spPr>
          <a:xfrm>
            <a:off x="2303721" y="5209953"/>
            <a:ext cx="854534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450 </a:t>
            </a:r>
            <a:r>
              <a:rPr lang="fr-CA" dirty="0">
                <a:latin typeface="Arial"/>
                <a:ea typeface="+mn-lt"/>
                <a:cs typeface="+mn-lt"/>
              </a:rPr>
              <a:t>C° de température d’injection</a:t>
            </a:r>
            <a:endParaRPr lang="fr-FR" dirty="0">
              <a:latin typeface="Arial"/>
              <a:cs typeface="Arial"/>
            </a:endParaRPr>
          </a:p>
          <a:p>
            <a:pPr algn="ctr"/>
            <a:r>
              <a:rPr lang="fr-CA" dirty="0">
                <a:solidFill>
                  <a:srgbClr val="FF0000"/>
                </a:solidFill>
                <a:latin typeface="Arial"/>
                <a:ea typeface="+mn-lt"/>
                <a:cs typeface="+mn-lt"/>
              </a:rPr>
              <a:t>600</a:t>
            </a:r>
            <a:r>
              <a:rPr lang="fr-CA" dirty="0">
                <a:latin typeface="Arial"/>
                <a:ea typeface="+mn-lt"/>
                <a:cs typeface="+mn-lt"/>
              </a:rPr>
              <a:t> bars de pression d’injection </a:t>
            </a:r>
            <a:endParaRPr lang="fr-CA" dirty="0">
              <a:latin typeface="Arial"/>
              <a:cs typeface="Arial"/>
            </a:endParaRPr>
          </a:p>
          <a:p>
            <a:pPr algn="ctr"/>
            <a:r>
              <a:rPr lang="fr-CA" dirty="0">
                <a:latin typeface="Arial"/>
                <a:cs typeface="Arial"/>
              </a:rPr>
              <a:t>Force de fermeture de la presse = </a:t>
            </a:r>
            <a:r>
              <a:rPr lang="fr-CA" dirty="0">
                <a:solidFill>
                  <a:srgbClr val="FF0000"/>
                </a:solidFill>
                <a:latin typeface="Arial"/>
                <a:cs typeface="Arial"/>
              </a:rPr>
              <a:t>2572,4 </a:t>
            </a:r>
            <a:r>
              <a:rPr lang="fr-CA" dirty="0" err="1" smtClean="0">
                <a:latin typeface="Arial"/>
                <a:cs typeface="Arial"/>
              </a:rPr>
              <a:t>daN</a:t>
            </a:r>
            <a:endParaRPr lang="fr-CA" dirty="0" smtClean="0">
              <a:latin typeface="Arial"/>
              <a:cs typeface="Arial"/>
            </a:endParaRPr>
          </a:p>
          <a:p>
            <a:pPr algn="ctr"/>
            <a:r>
              <a:rPr lang="fr-CA" dirty="0" smtClean="0">
                <a:solidFill>
                  <a:srgbClr val="FF0000"/>
                </a:solidFill>
                <a:latin typeface="Arial"/>
                <a:cs typeface="Arial"/>
              </a:rPr>
              <a:t>200mm/s</a:t>
            </a:r>
            <a:r>
              <a:rPr lang="fr-CA" dirty="0" smtClean="0">
                <a:latin typeface="Arial"/>
                <a:cs typeface="Arial"/>
              </a:rPr>
              <a:t> de vitesse de recul</a:t>
            </a:r>
            <a:endParaRPr lang="fr-CA" dirty="0"/>
          </a:p>
        </p:txBody>
      </p:sp>
    </p:spTree>
    <p:extLst>
      <p:ext uri="{BB962C8B-B14F-4D97-AF65-F5344CB8AC3E}">
        <p14:creationId xmlns="" xmlns:p14="http://schemas.microsoft.com/office/powerpoint/2010/main" val="29415605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8B5DA89-6D3A-4577-52A1-E0A3B561E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965"/>
            <a:ext cx="10018713" cy="1389320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Injection</a:t>
            </a:r>
          </a:p>
        </p:txBody>
      </p:sp>
      <p:pic>
        <p:nvPicPr>
          <p:cNvPr id="3" name="Image 3">
            <a:extLst>
              <a:ext uri="{FF2B5EF4-FFF2-40B4-BE49-F238E27FC236}">
                <a16:creationId xmlns="" xmlns:a16="http://schemas.microsoft.com/office/drawing/2014/main" id="{45AA71CA-396C-C8EB-D1E9-9C5E1F5F58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861753" y="2885798"/>
            <a:ext cx="3657600" cy="2743200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="" xmlns:a16="http://schemas.microsoft.com/office/drawing/2014/main" id="{3BD98EEB-471B-F661-96D6-C20E739923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4571148" y="2881938"/>
            <a:ext cx="3657600" cy="274320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778E9089-1DA7-A991-F952-D67D3B29208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421300" y="2850355"/>
            <a:ext cx="3657600" cy="27432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290A7A29-8B3B-40A7-F7F0-F20C9F408381}"/>
              </a:ext>
            </a:extLst>
          </p:cNvPr>
          <p:cNvSpPr txBox="1"/>
          <p:nvPr/>
        </p:nvSpPr>
        <p:spPr>
          <a:xfrm>
            <a:off x="1311348" y="15240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Moule ouvert après injection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6FDDD78F-92C8-2691-9421-39215DA71880}"/>
              </a:ext>
            </a:extLst>
          </p:cNvPr>
          <p:cNvSpPr txBox="1"/>
          <p:nvPr/>
        </p:nvSpPr>
        <p:spPr>
          <a:xfrm>
            <a:off x="5032744" y="161260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Carotte et la pièce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3A1DA7BD-487A-EF5B-CDE7-45665A62A509}"/>
              </a:ext>
            </a:extLst>
          </p:cNvPr>
          <p:cNvSpPr txBox="1"/>
          <p:nvPr/>
        </p:nvSpPr>
        <p:spPr>
          <a:xfrm>
            <a:off x="8878186" y="16126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20 exemplaires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531426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54BB476-C2CD-0D28-B98C-61885C04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-4313"/>
            <a:ext cx="10018713" cy="1752599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Volume de la pièce et de la carotte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7A81EF68-6878-1C1E-59A3-CEE1B6A047D1}"/>
              </a:ext>
            </a:extLst>
          </p:cNvPr>
          <p:cNvSpPr txBox="1"/>
          <p:nvPr/>
        </p:nvSpPr>
        <p:spPr>
          <a:xfrm>
            <a:off x="2411340" y="17105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Volume pièce :</a:t>
            </a:r>
            <a:endParaRPr lang="fr-FR"/>
          </a:p>
        </p:txBody>
      </p:sp>
      <p:pic>
        <p:nvPicPr>
          <p:cNvPr id="5" name="Image 5">
            <a:extLst>
              <a:ext uri="{FF2B5EF4-FFF2-40B4-BE49-F238E27FC236}">
                <a16:creationId xmlns="" xmlns:a16="http://schemas.microsoft.com/office/drawing/2014/main" id="{B1FF9BD1-9FB6-FB14-3048-D75F7894DEA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92701" y="2133832"/>
            <a:ext cx="3591463" cy="34386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C2C33192-52D5-F869-D05B-283A29D9494D}"/>
              </a:ext>
            </a:extLst>
          </p:cNvPr>
          <p:cNvSpPr txBox="1"/>
          <p:nvPr/>
        </p:nvSpPr>
        <p:spPr>
          <a:xfrm>
            <a:off x="2411341" y="58741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 dirty="0">
                <a:latin typeface="Arial"/>
                <a:cs typeface="Arial"/>
              </a:rPr>
              <a:t>85.11 mm^3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3010D085-7FA6-D8D5-4842-33B5A0AFB5C5}"/>
              </a:ext>
            </a:extLst>
          </p:cNvPr>
          <p:cNvSpPr txBox="1"/>
          <p:nvPr/>
        </p:nvSpPr>
        <p:spPr>
          <a:xfrm>
            <a:off x="6974493" y="171680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dirty="0">
                <a:latin typeface="Arial"/>
                <a:cs typeface="Arial"/>
              </a:rPr>
              <a:t>Volume carotte :</a:t>
            </a:r>
          </a:p>
        </p:txBody>
      </p:sp>
      <p:pic>
        <p:nvPicPr>
          <p:cNvPr id="8" name="Image 8">
            <a:extLst>
              <a:ext uri="{FF2B5EF4-FFF2-40B4-BE49-F238E27FC236}">
                <a16:creationId xmlns="" xmlns:a16="http://schemas.microsoft.com/office/drawing/2014/main" id="{290F597D-6A7C-A0D2-A80E-6BF409B937C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6524446" y="2589362"/>
            <a:ext cx="3643223" cy="272882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DF98AF6E-33FA-C821-CFAA-25C5F0673879}"/>
              </a:ext>
            </a:extLst>
          </p:cNvPr>
          <p:cNvSpPr txBox="1"/>
          <p:nvPr/>
        </p:nvSpPr>
        <p:spPr>
          <a:xfrm>
            <a:off x="6954586" y="586927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000">
                <a:latin typeface="Arial"/>
                <a:cs typeface="Arial"/>
              </a:rPr>
              <a:t>1927.98 mm^3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369064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92549" y="0"/>
            <a:ext cx="10018713" cy="1688757"/>
          </a:xfrm>
        </p:spPr>
        <p:txBody>
          <a:bodyPr/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Électronique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5" descr="IMG-099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9383456" y="1648910"/>
            <a:ext cx="2569645" cy="4568258"/>
          </a:xfrm>
          <a:prstGeom prst="rect">
            <a:avLst/>
          </a:prstGeom>
        </p:spPr>
      </p:pic>
      <p:pic>
        <p:nvPicPr>
          <p:cNvPr id="9" name="Image 8" descr="IMG-10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95351" y="2772546"/>
            <a:ext cx="4802660" cy="2701496"/>
          </a:xfrm>
          <a:prstGeom prst="rect">
            <a:avLst/>
          </a:prstGeom>
        </p:spPr>
      </p:pic>
      <p:pic>
        <p:nvPicPr>
          <p:cNvPr id="11" name="Espace réservé du contenu 10" descr="Ares.pn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 rot="5400000">
            <a:off x="-386424" y="2533607"/>
            <a:ext cx="5113064" cy="2698440"/>
          </a:xfrm>
        </p:spPr>
      </p:pic>
      <p:sp>
        <p:nvSpPr>
          <p:cNvPr id="12" name="ZoneTexte 11"/>
          <p:cNvSpPr txBox="1"/>
          <p:nvPr/>
        </p:nvSpPr>
        <p:spPr>
          <a:xfrm>
            <a:off x="5791200" y="233954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Machine CIF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565190" y="848497"/>
            <a:ext cx="171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Schéma ARES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3121" y="0"/>
            <a:ext cx="10018713" cy="1752599"/>
          </a:xfrm>
        </p:spPr>
        <p:txBody>
          <a:bodyPr/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Électronique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 7" descr="IMG-099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124506" y="2343331"/>
            <a:ext cx="4250394" cy="318779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1878226" y="1383957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Arial" pitchFamily="34" charset="0"/>
                <a:cs typeface="Arial" pitchFamily="34" charset="0"/>
              </a:rPr>
              <a:t>Soudure des composants</a:t>
            </a:r>
            <a:endParaRPr lang="fr-F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 5" descr="IMG-107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0800000">
            <a:off x="5826898" y="1927659"/>
            <a:ext cx="5491891" cy="41189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59E377F-5DD9-8EFE-B2AB-E883175F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90" y="227900"/>
            <a:ext cx="10018713" cy="724786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CONCLUSION</a:t>
            </a:r>
          </a:p>
        </p:txBody>
      </p:sp>
      <p:pic>
        <p:nvPicPr>
          <p:cNvPr id="5" name="Image 4" descr="IMG-107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939" y="1313933"/>
            <a:ext cx="6540843" cy="4905633"/>
          </a:xfrm>
          <a:prstGeom prst="rect">
            <a:avLst/>
          </a:prstGeom>
        </p:spPr>
      </p:pic>
      <p:pic>
        <p:nvPicPr>
          <p:cNvPr id="6" name="Image 5" descr="IMG-107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6644053" y="1826617"/>
            <a:ext cx="5163676" cy="38727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3185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85ECEF-759B-F3EB-D989-CFCBCFCB6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819" y="-41943"/>
            <a:ext cx="10018713" cy="811859"/>
          </a:xfrm>
        </p:spPr>
        <p:txBody>
          <a:bodyPr/>
          <a:lstStyle/>
          <a:p>
            <a:pPr algn="ctr"/>
            <a:r>
              <a:rPr lang="en-US" sz="3200" b="1" u="sng" dirty="0" err="1">
                <a:latin typeface="Arial"/>
                <a:cs typeface="Calibri Light"/>
              </a:rPr>
              <a:t>Présentation</a:t>
            </a:r>
            <a:r>
              <a:rPr lang="en-US" sz="3200" b="1" u="sng" dirty="0">
                <a:latin typeface="Arial"/>
                <a:cs typeface="Calibri Light"/>
              </a:rPr>
              <a:t> du </a:t>
            </a:r>
            <a:r>
              <a:rPr lang="en-US" sz="3200" b="1" u="sng" dirty="0" err="1">
                <a:latin typeface="Arial"/>
                <a:cs typeface="Calibri Light"/>
              </a:rPr>
              <a:t>projet</a:t>
            </a:r>
            <a:endParaRPr lang="en-US" sz="3200" b="1"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C11DF70F-E5DF-397C-E6D7-3A2A5AE403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7342" t="7167" r="6582" b="3413"/>
          <a:stretch/>
        </p:blipFill>
        <p:spPr>
          <a:xfrm>
            <a:off x="3047041" y="1332794"/>
            <a:ext cx="6780628" cy="521950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="" xmlns:a16="http://schemas.microsoft.com/office/drawing/2014/main" id="{B1FCFE5E-9D39-0A3D-82F8-380AB235C2A6}"/>
              </a:ext>
            </a:extLst>
          </p:cNvPr>
          <p:cNvSpPr txBox="1"/>
          <p:nvPr/>
        </p:nvSpPr>
        <p:spPr>
          <a:xfrm>
            <a:off x="4826001" y="809037"/>
            <a:ext cx="36180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b="1" dirty="0">
                <a:latin typeface="Arial"/>
                <a:cs typeface="Arial"/>
              </a:rPr>
              <a:t>Portique de manutention</a:t>
            </a:r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721446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6A85CBEA-7940-B7D3-FB57-F0D8976D4CB8}"/>
              </a:ext>
            </a:extLst>
          </p:cNvPr>
          <p:cNvSpPr txBox="1"/>
          <p:nvPr/>
        </p:nvSpPr>
        <p:spPr>
          <a:xfrm>
            <a:off x="2088443" y="2963334"/>
            <a:ext cx="36933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400" b="1" u="sng" dirty="0">
                <a:latin typeface="Arial"/>
                <a:cs typeface="Arial"/>
              </a:rPr>
              <a:t>Taches personnelles</a:t>
            </a:r>
          </a:p>
        </p:txBody>
      </p:sp>
      <p:pic>
        <p:nvPicPr>
          <p:cNvPr id="7" name="Image 7">
            <a:extLst>
              <a:ext uri="{FF2B5EF4-FFF2-40B4-BE49-F238E27FC236}">
                <a16:creationId xmlns="" xmlns:a16="http://schemas.microsoft.com/office/drawing/2014/main" id="{29AC129D-5AEA-ADBC-6FC2-9B9294DC81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1645" y="120935"/>
            <a:ext cx="5264384" cy="66117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413526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="" xmlns:a16="http://schemas.microsoft.com/office/drawing/2014/main" id="{58AB08E0-C35D-9F59-96A2-553443E129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299529170"/>
              </p:ext>
            </p:extLst>
          </p:nvPr>
        </p:nvGraphicFramePr>
        <p:xfrm>
          <a:off x="2162172" y="723058"/>
          <a:ext cx="8867548" cy="587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382">
                  <a:extLst>
                    <a:ext uri="{9D8B030D-6E8A-4147-A177-3AD203B41FA5}">
                      <a16:colId xmlns="" xmlns:a16="http://schemas.microsoft.com/office/drawing/2014/main" val="1777567006"/>
                    </a:ext>
                  </a:extLst>
                </a:gridCol>
                <a:gridCol w="2091178">
                  <a:extLst>
                    <a:ext uri="{9D8B030D-6E8A-4147-A177-3AD203B41FA5}">
                      <a16:colId xmlns="" xmlns:a16="http://schemas.microsoft.com/office/drawing/2014/main" val="3066283025"/>
                    </a:ext>
                  </a:extLst>
                </a:gridCol>
                <a:gridCol w="2007948">
                  <a:extLst>
                    <a:ext uri="{9D8B030D-6E8A-4147-A177-3AD203B41FA5}">
                      <a16:colId xmlns="" xmlns:a16="http://schemas.microsoft.com/office/drawing/2014/main" val="154401664"/>
                    </a:ext>
                  </a:extLst>
                </a:gridCol>
                <a:gridCol w="1840613">
                  <a:extLst>
                    <a:ext uri="{9D8B030D-6E8A-4147-A177-3AD203B41FA5}">
                      <a16:colId xmlns="" xmlns:a16="http://schemas.microsoft.com/office/drawing/2014/main" val="1706393923"/>
                    </a:ext>
                  </a:extLst>
                </a:gridCol>
                <a:gridCol w="1170427">
                  <a:extLst>
                    <a:ext uri="{9D8B030D-6E8A-4147-A177-3AD203B41FA5}">
                      <a16:colId xmlns="" xmlns:a16="http://schemas.microsoft.com/office/drawing/2014/main" val="1760058425"/>
                    </a:ext>
                  </a:extLst>
                </a:gridCol>
              </a:tblGrid>
              <a:tr h="346566"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Fonction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Caractérisation de l’environnement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Caractéristiques de la fonction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Mesure ou </a:t>
                      </a: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validation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Flexibilité</a:t>
                      </a: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911933371"/>
                  </a:ext>
                </a:extLst>
              </a:tr>
              <a:tr h="1062298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FP1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Permettre de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déplacer des containers sur un diorama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Containers: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Tout type de containers, 20’, 30’, 40’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( 20‘= 20 pieds) à l’échelle 1/87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cap="all" dirty="0" err="1">
                          <a:effectLst/>
                          <a:latin typeface="Arial"/>
                        </a:rPr>
                        <a:t>PeRmettre</a:t>
                      </a:r>
                      <a:endParaRPr lang="fr-FR" sz="1100">
                        <a:effectLst/>
                        <a:latin typeface="Arial"/>
                      </a:endParaRP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Permettre de déplacer les containers d’un endroit à un autre (wagon/camion/bateau/sol)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Déplacement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Transversal: ~150mm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Déplacement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Vertical: ~120mm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Vitesse: 4mm/s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Phase d’accélération et de décélération: 1mm/s²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2</a:t>
                      </a: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3</a:t>
                      </a: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1192797013"/>
                  </a:ext>
                </a:extLst>
              </a:tr>
              <a:tr h="843814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FC1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au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modéliste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Modéliste: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Toute personne âgée de 6 ans ou plus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Être pilotable par une interface simple et par Bluetooth</a:t>
                      </a:r>
                    </a:p>
                    <a:p>
                      <a:pPr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Être assemblable facilement 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2 boutons </a:t>
                      </a:r>
                      <a:r>
                        <a:rPr lang="fr-FR" sz="1100" dirty="0" err="1">
                          <a:effectLst/>
                          <a:latin typeface="Arial"/>
                        </a:rPr>
                        <a:t>réversibles+position</a:t>
                      </a:r>
                      <a:r>
                        <a:rPr lang="fr-FR" sz="1100" dirty="0">
                          <a:effectLst/>
                          <a:latin typeface="Arial"/>
                        </a:rPr>
                        <a:t> neutre pour le déplacement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656531588"/>
                  </a:ext>
                </a:extLst>
              </a:tr>
              <a:tr h="632861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FC2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aux modèles de containers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Modèle de containers: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Containers du commerce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aux Containers 20’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30’ et 40’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Permettre la préhension et la relâche d’un container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2</a:t>
                      </a: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1938734666"/>
                  </a:ext>
                </a:extLst>
              </a:tr>
              <a:tr h="632861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FC3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à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l’énergie électrique disponible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Énergie: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Énergie électrique du modéliste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à la source d’énergie (transfo du commerce)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12V continu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ou 14V Alternatif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500 mA</a:t>
                      </a:r>
                    </a:p>
                    <a:p>
                      <a:pPr rtl="0"/>
                      <a:endParaRPr lang="fr-FR" sz="1100" dirty="0">
                        <a:effectLst/>
                        <a:latin typeface="Arial"/>
                      </a:endParaRP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3257640311"/>
                  </a:ext>
                </a:extLst>
              </a:tr>
              <a:tr h="632861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FC4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au diorama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Diorama: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Représentation d’une zone industrielle ferroviaire ou maritime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à la surface du diorama, (plane ≥ à celle du portique)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Encombrement réduit: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150 x 40 x40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4214684444"/>
                  </a:ext>
                </a:extLst>
              </a:tr>
              <a:tr h="919158"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FC5 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 au milieu ambiant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Milieu ambiant: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Environnement intérieur (poussières, chaleur jusqu’à 30°C, froid jusqu’à 10°C)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S’ADAPTER: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- Résister au milieu            ambiant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- Ne pas perturber le fonctionnement des appareils voisins 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Choix de matériaux adéquats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Système </a:t>
                      </a:r>
                    </a:p>
                    <a:p>
                      <a:pPr rtl="0"/>
                      <a:r>
                        <a:rPr lang="fr-FR" sz="1100" dirty="0">
                          <a:effectLst/>
                          <a:latin typeface="Arial"/>
                        </a:rPr>
                        <a:t>d’antiparasitage</a:t>
                      </a:r>
                    </a:p>
                  </a:txBody>
                  <a:tcPr marL="36576" marR="36576" marT="36576" marB="36576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  <a:p>
                      <a:pPr algn="ctr" rtl="0"/>
                      <a:endParaRPr lang="fr-FR" sz="1100" dirty="0">
                        <a:effectLst/>
                        <a:latin typeface="Arial"/>
                      </a:endParaRPr>
                    </a:p>
                    <a:p>
                      <a:pPr algn="ctr" rtl="0"/>
                      <a:r>
                        <a:rPr lang="fr-FR" sz="1100" dirty="0"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36576" marR="36576" marT="36576" marB="36576"/>
                </a:tc>
                <a:extLst>
                  <a:ext uri="{0D108BD9-81ED-4DB2-BD59-A6C34878D82A}">
                    <a16:rowId xmlns="" xmlns:a16="http://schemas.microsoft.com/office/drawing/2014/main" val="139157562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CCC19F6-4214-2135-6D89-C07C9EF71422}"/>
              </a:ext>
            </a:extLst>
          </p:cNvPr>
          <p:cNvSpPr txBox="1"/>
          <p:nvPr/>
        </p:nvSpPr>
        <p:spPr>
          <a:xfrm>
            <a:off x="3359888" y="13308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CAA846DA-4241-4CBC-5EEC-29A9AC1450A3}"/>
              </a:ext>
            </a:extLst>
          </p:cNvPr>
          <p:cNvSpPr/>
          <p:nvPr/>
        </p:nvSpPr>
        <p:spPr>
          <a:xfrm>
            <a:off x="7973543" y="1658546"/>
            <a:ext cx="1869556" cy="721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="" xmlns:a16="http://schemas.microsoft.com/office/drawing/2014/main" id="{2F805582-6016-0164-CBE7-84697402758C}"/>
              </a:ext>
            </a:extLst>
          </p:cNvPr>
          <p:cNvSpPr txBox="1"/>
          <p:nvPr/>
        </p:nvSpPr>
        <p:spPr>
          <a:xfrm>
            <a:off x="4816592" y="206962"/>
            <a:ext cx="42201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b="1" dirty="0">
                <a:latin typeface="Arial"/>
                <a:cs typeface="Arial"/>
              </a:rPr>
              <a:t>Cahier des charges </a:t>
            </a:r>
            <a:r>
              <a:rPr lang="fr-CA" b="1" dirty="0" err="1">
                <a:latin typeface="Arial"/>
                <a:cs typeface="Arial"/>
              </a:rPr>
              <a:t>fonctionelles</a:t>
            </a:r>
            <a:endParaRPr lang="fr-CA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93749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3AC598D-BF61-776F-CBDD-CEB78CA9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22" y="480219"/>
            <a:ext cx="7958331" cy="4295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>
                <a:latin typeface="Arial"/>
                <a:cs typeface="Calibri Light"/>
              </a:rPr>
              <a:t>Treuil</a:t>
            </a:r>
            <a:r>
              <a:rPr lang="en-US" b="1" u="sng" dirty="0">
                <a:latin typeface="Arial"/>
                <a:cs typeface="Calibri Light"/>
              </a:rPr>
              <a:t> </a:t>
            </a:r>
            <a:r>
              <a:rPr lang="en-US" b="1" u="sng" dirty="0" err="1">
                <a:latin typeface="Arial"/>
                <a:cs typeface="Calibri Light"/>
              </a:rPr>
              <a:t>assemblé</a:t>
            </a:r>
            <a:endParaRPr lang="en-US" b="1" u="sng">
              <a:latin typeface="Arial"/>
              <a:cs typeface="Arial" panose="020B0604020202020204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="" xmlns:a16="http://schemas.microsoft.com/office/drawing/2014/main" id="{0CF81872-9F31-B00C-CC61-882612EE49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6377" y="1127414"/>
            <a:ext cx="7758223" cy="5303150"/>
          </a:xfrm>
          <a:prstGeom prst="rect">
            <a:avLst/>
          </a:prstGeom>
        </p:spPr>
      </p:pic>
      <p:sp>
        <p:nvSpPr>
          <p:cNvPr id="4" name="Bouée 3"/>
          <p:cNvSpPr/>
          <p:nvPr/>
        </p:nvSpPr>
        <p:spPr>
          <a:xfrm>
            <a:off x="7290486" y="2347782"/>
            <a:ext cx="1754659" cy="1705233"/>
          </a:xfrm>
          <a:prstGeom prst="donut">
            <a:avLst>
              <a:gd name="adj" fmla="val 27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84985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C39125-5261-9EF0-EBB6-D4C43469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5622" y="182286"/>
            <a:ext cx="9251958" cy="1077229"/>
          </a:xfrm>
        </p:spPr>
        <p:txBody>
          <a:bodyPr/>
          <a:lstStyle/>
          <a:p>
            <a:r>
              <a:rPr lang="en-US" b="1" u="sng" dirty="0">
                <a:latin typeface="Arial"/>
                <a:cs typeface="Calibri Light"/>
              </a:rPr>
              <a:t>Roue de </a:t>
            </a:r>
            <a:r>
              <a:rPr lang="en-US" b="1" u="sng" dirty="0" err="1">
                <a:latin typeface="Arial"/>
                <a:cs typeface="Calibri Light"/>
              </a:rPr>
              <a:t>comptage</a:t>
            </a:r>
            <a:endParaRPr lang="en-US" u="sng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20138A-CE8C-C6C2-91A3-A8B9FAAF0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0446" y="1584283"/>
            <a:ext cx="7796540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rial"/>
                <a:cs typeface="Calibri" panose="020F0502020204030204"/>
              </a:rPr>
              <a:t>Utilisation</a:t>
            </a:r>
            <a:r>
              <a:rPr lang="en-US" dirty="0">
                <a:latin typeface="Arial"/>
                <a:cs typeface="Calibri" panose="020F0502020204030204"/>
              </a:rPr>
              <a:t> de </a:t>
            </a:r>
            <a:r>
              <a:rPr lang="en-US" dirty="0" err="1">
                <a:latin typeface="Arial"/>
                <a:cs typeface="Calibri" panose="020F0502020204030204"/>
              </a:rPr>
              <a:t>SwCad</a:t>
            </a:r>
            <a:r>
              <a:rPr lang="en-US" dirty="0">
                <a:latin typeface="Arial"/>
                <a:cs typeface="Calibri" panose="020F0502020204030204"/>
              </a:rPr>
              <a:t> pour </a:t>
            </a:r>
            <a:r>
              <a:rPr lang="en-US" dirty="0" err="1">
                <a:latin typeface="Arial"/>
                <a:cs typeface="Calibri" panose="020F0502020204030204"/>
              </a:rPr>
              <a:t>générer</a:t>
            </a:r>
            <a:r>
              <a:rPr lang="en-US" dirty="0">
                <a:latin typeface="Arial"/>
                <a:cs typeface="Calibri" panose="020F0502020204030204"/>
              </a:rPr>
              <a:t> la roue </a:t>
            </a:r>
            <a:r>
              <a:rPr lang="en-US" dirty="0" err="1">
                <a:latin typeface="Arial"/>
                <a:cs typeface="Calibri" panose="020F0502020204030204"/>
              </a:rPr>
              <a:t>dentée</a:t>
            </a:r>
            <a:r>
              <a:rPr lang="en-US" dirty="0">
                <a:latin typeface="Arial"/>
                <a:cs typeface="Calibri" panose="020F0502020204030204"/>
              </a:rPr>
              <a:t> :</a:t>
            </a:r>
          </a:p>
          <a:p>
            <a:pPr marL="0" indent="0">
              <a:buNone/>
            </a:pPr>
            <a:r>
              <a:rPr lang="en-US" dirty="0" err="1">
                <a:latin typeface="Calibri"/>
                <a:cs typeface="Calibri" panose="020F0502020204030204"/>
              </a:rPr>
              <a:t>Paramètre</a:t>
            </a:r>
            <a:r>
              <a:rPr lang="en-US" dirty="0">
                <a:latin typeface="Calibri"/>
                <a:cs typeface="Calibri" panose="020F0502020204030204"/>
              </a:rPr>
              <a:t> : m=0,5 z=15</a:t>
            </a:r>
            <a:endParaRPr lang="en-US" dirty="0">
              <a:latin typeface="Arial"/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F9BE9E04-1FE6-7E4B-35DF-9A4E7F072F6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7702" y="3668274"/>
            <a:ext cx="2743200" cy="244540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5DDA9585-F79A-0264-E98F-0CCA0C1AC9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8104" y="3672726"/>
            <a:ext cx="3025422" cy="24382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D3E6FD12-033C-FADF-247D-5A519B5F0A6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94353" y="3665666"/>
            <a:ext cx="2743200" cy="24241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E24D401C-D63A-9F4F-732B-F7196C98B320}"/>
              </a:ext>
            </a:extLst>
          </p:cNvPr>
          <p:cNvCxnSpPr/>
          <p:nvPr/>
        </p:nvCxnSpPr>
        <p:spPr>
          <a:xfrm>
            <a:off x="3409244" y="4890911"/>
            <a:ext cx="933214" cy="1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659E16FA-DFEA-68FD-1528-6097A23CED9F}"/>
              </a:ext>
            </a:extLst>
          </p:cNvPr>
          <p:cNvCxnSpPr>
            <a:cxnSpLocks/>
          </p:cNvCxnSpPr>
          <p:nvPr/>
        </p:nvCxnSpPr>
        <p:spPr>
          <a:xfrm>
            <a:off x="7473244" y="4900318"/>
            <a:ext cx="933214" cy="1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A2F2E89F-E26B-4AA2-BDC8-FBDA795E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078" y="6365724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372821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C0CF4B7-908C-57CB-FF55-6685D84C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78" y="626533"/>
            <a:ext cx="10018713" cy="745066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Réalisation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="" xmlns:a16="http://schemas.microsoft.com/office/drawing/2014/main" id="{C4C50B25-BF35-054E-683A-54CF580EE35A}"/>
              </a:ext>
            </a:extLst>
          </p:cNvPr>
          <p:cNvSpPr txBox="1"/>
          <p:nvPr/>
        </p:nvSpPr>
        <p:spPr>
          <a:xfrm>
            <a:off x="1751025" y="1373372"/>
            <a:ext cx="9702799" cy="45750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1ère étape : Faire l'empreinte de la pièce dans un moule ( une partie fixe et mobile )</a:t>
            </a:r>
            <a:endParaRPr lang="fr-FR" sz="2000" dirty="0">
              <a:latin typeface="Arial"/>
              <a:cs typeface="Arial"/>
            </a:endParaRPr>
          </a:p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2ème étape : Concevoir le noyau</a:t>
            </a:r>
          </a:p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3ème étape : Créer des programmes dans </a:t>
            </a:r>
            <a:r>
              <a:rPr lang="fr-CA" sz="2000" err="1">
                <a:latin typeface="Arial"/>
                <a:cs typeface="Arial"/>
              </a:rPr>
              <a:t>MasterCam</a:t>
            </a:r>
            <a:r>
              <a:rPr lang="fr-CA" sz="2000" dirty="0">
                <a:latin typeface="Arial"/>
                <a:cs typeface="Arial"/>
              </a:rPr>
              <a:t> pour le noyau et les blocs</a:t>
            </a:r>
          </a:p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4ème étape : Réaliser les électrodes </a:t>
            </a:r>
          </a:p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5ème étape : Usiner</a:t>
            </a:r>
          </a:p>
          <a:p>
            <a:pPr>
              <a:lnSpc>
                <a:spcPct val="250000"/>
              </a:lnSpc>
            </a:pPr>
            <a:r>
              <a:rPr lang="fr-CA" sz="2000" dirty="0">
                <a:latin typeface="Arial"/>
                <a:cs typeface="Arial"/>
              </a:rPr>
              <a:t>6ème étape : Injecter</a:t>
            </a:r>
          </a:p>
        </p:txBody>
      </p:sp>
    </p:spTree>
    <p:extLst>
      <p:ext uri="{BB962C8B-B14F-4D97-AF65-F5344CB8AC3E}">
        <p14:creationId xmlns="" xmlns:p14="http://schemas.microsoft.com/office/powerpoint/2010/main" val="152331019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2">
            <a:extLst>
              <a:ext uri="{FF2B5EF4-FFF2-40B4-BE49-F238E27FC236}">
                <a16:creationId xmlns="" xmlns:a16="http://schemas.microsoft.com/office/drawing/2014/main" id="{6DD89939-33C2-061C-2CBA-1FB64957CAF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3540" y="1924194"/>
            <a:ext cx="5906386" cy="3807053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95438B2A-783C-6764-7F88-0FF5C0FD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691" y="242104"/>
            <a:ext cx="10018713" cy="795866"/>
          </a:xfrm>
        </p:spPr>
        <p:txBody>
          <a:bodyPr/>
          <a:lstStyle/>
          <a:p>
            <a:r>
              <a:rPr lang="fr-CA" dirty="0">
                <a:latin typeface="Arial"/>
                <a:cs typeface="Arial"/>
              </a:rPr>
              <a:t>Empreinte de la pièce 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43031415-E7EE-3F09-13B4-7EB8AA75C46C}"/>
              </a:ext>
            </a:extLst>
          </p:cNvPr>
          <p:cNvSpPr txBox="1"/>
          <p:nvPr/>
        </p:nvSpPr>
        <p:spPr>
          <a:xfrm flipH="1">
            <a:off x="6809771" y="2257063"/>
            <a:ext cx="48517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Avec la fonction "empreinte" de SolidWorks, j'ai incorporé la roue de comptage dans le bloc mobile.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="" xmlns:a16="http://schemas.microsoft.com/office/drawing/2014/main" id="{51CD8BE2-C860-982D-2B70-365D1E2ABBE5}"/>
              </a:ext>
            </a:extLst>
          </p:cNvPr>
          <p:cNvSpPr txBox="1"/>
          <p:nvPr/>
        </p:nvSpPr>
        <p:spPr>
          <a:xfrm>
            <a:off x="6809771" y="357850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/>
              <a:t>Canal d'injection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="" xmlns:a16="http://schemas.microsoft.com/office/drawing/2014/main" id="{F8342371-D4A6-08D5-7873-E8A5BD758EAC}"/>
              </a:ext>
            </a:extLst>
          </p:cNvPr>
          <p:cNvCxnSpPr/>
          <p:nvPr/>
        </p:nvCxnSpPr>
        <p:spPr>
          <a:xfrm flipH="1" flipV="1">
            <a:off x="3123625" y="3111959"/>
            <a:ext cx="3508431" cy="60074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="" xmlns:a16="http://schemas.microsoft.com/office/drawing/2014/main" id="{57E28EB6-B3C2-6FBB-18C5-5E9966C4CEBC}"/>
              </a:ext>
            </a:extLst>
          </p:cNvPr>
          <p:cNvCxnSpPr>
            <a:cxnSpLocks/>
          </p:cNvCxnSpPr>
          <p:nvPr/>
        </p:nvCxnSpPr>
        <p:spPr>
          <a:xfrm flipH="1" flipV="1">
            <a:off x="3088183" y="3599284"/>
            <a:ext cx="3986894" cy="7690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="" xmlns:a16="http://schemas.microsoft.com/office/drawing/2014/main" id="{C657DFF8-B2EE-41C9-CC38-8A96F9B11889}"/>
              </a:ext>
            </a:extLst>
          </p:cNvPr>
          <p:cNvSpPr txBox="1"/>
          <p:nvPr/>
        </p:nvSpPr>
        <p:spPr>
          <a:xfrm>
            <a:off x="7114953" y="42441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/>
              <a:t>Seuil d'injection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="" xmlns:a16="http://schemas.microsoft.com/office/drawing/2014/main" id="{02421133-CF45-66E9-153A-A7AD0CDBD90D}"/>
              </a:ext>
            </a:extLst>
          </p:cNvPr>
          <p:cNvSpPr txBox="1"/>
          <p:nvPr/>
        </p:nvSpPr>
        <p:spPr>
          <a:xfrm>
            <a:off x="6813697" y="48023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/>
              <a:t>Empreinte de la roue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="" xmlns:a16="http://schemas.microsoft.com/office/drawing/2014/main" id="{F2E51B5F-18DC-0DF7-9F0B-16261BD0DCB3}"/>
              </a:ext>
            </a:extLst>
          </p:cNvPr>
          <p:cNvCxnSpPr>
            <a:cxnSpLocks/>
          </p:cNvCxnSpPr>
          <p:nvPr/>
        </p:nvCxnSpPr>
        <p:spPr>
          <a:xfrm flipH="1" flipV="1">
            <a:off x="3256531" y="3980284"/>
            <a:ext cx="3588175" cy="10703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="" xmlns:a16="http://schemas.microsoft.com/office/drawing/2014/main" id="{A550A600-4FA1-1FE4-79B1-10939A23FBA9}"/>
              </a:ext>
            </a:extLst>
          </p:cNvPr>
          <p:cNvSpPr txBox="1"/>
          <p:nvPr/>
        </p:nvSpPr>
        <p:spPr>
          <a:xfrm>
            <a:off x="2449974" y="139860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dirty="0">
                <a:latin typeface="Arial"/>
                <a:cs typeface="Arial"/>
              </a:rPr>
              <a:t>Bloc mobile</a:t>
            </a:r>
          </a:p>
        </p:txBody>
      </p:sp>
    </p:spTree>
    <p:extLst>
      <p:ext uri="{BB962C8B-B14F-4D97-AF65-F5344CB8AC3E}">
        <p14:creationId xmlns="" xmlns:p14="http://schemas.microsoft.com/office/powerpoint/2010/main" val="24886661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1154</TotalTime>
  <Words>563</Words>
  <Application>Microsoft Office PowerPoint</Application>
  <PresentationFormat>Personnalisé</PresentationFormat>
  <Paragraphs>181</Paragraphs>
  <Slides>28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Parallax</vt:lpstr>
      <vt:lpstr>Diapositive 1</vt:lpstr>
      <vt:lpstr>Sommaire</vt:lpstr>
      <vt:lpstr>Présentation du projet</vt:lpstr>
      <vt:lpstr>Diapositive 4</vt:lpstr>
      <vt:lpstr>Diapositive 5</vt:lpstr>
      <vt:lpstr>Treuil assemblé</vt:lpstr>
      <vt:lpstr>Roue de comptage</vt:lpstr>
      <vt:lpstr>Réalisation</vt:lpstr>
      <vt:lpstr>Empreinte de la pièce </vt:lpstr>
      <vt:lpstr>Empreinte de la pièce</vt:lpstr>
      <vt:lpstr>Réalisation du noyau</vt:lpstr>
      <vt:lpstr>MasterCam  Bloc mobile</vt:lpstr>
      <vt:lpstr>MasterCam  Bloc fixe</vt:lpstr>
      <vt:lpstr>MasterCam  Noyau</vt:lpstr>
      <vt:lpstr>Usinage des pièces</vt:lpstr>
      <vt:lpstr>Usinage des électrodes</vt:lpstr>
      <vt:lpstr>Usinage des électrodes</vt:lpstr>
      <vt:lpstr>Usinage des électrodes</vt:lpstr>
      <vt:lpstr>Diapositive 19</vt:lpstr>
      <vt:lpstr>Diapositive 20</vt:lpstr>
      <vt:lpstr>Diapositive 21</vt:lpstr>
      <vt:lpstr>Injection</vt:lpstr>
      <vt:lpstr>Paramètres d'injection</vt:lpstr>
      <vt:lpstr>Injection</vt:lpstr>
      <vt:lpstr>Volume de la pièce et de la carotte</vt:lpstr>
      <vt:lpstr>Électronique</vt:lpstr>
      <vt:lpstr>Électronique</vt:lpstr>
      <vt:lpstr>CONCLUSION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CHATAIGNER</dc:creator>
  <cp:lastModifiedBy>Nicolas</cp:lastModifiedBy>
  <cp:revision>1739</cp:revision>
  <dcterms:created xsi:type="dcterms:W3CDTF">2013-07-15T20:26:40Z</dcterms:created>
  <dcterms:modified xsi:type="dcterms:W3CDTF">2023-06-13T18:57:31Z</dcterms:modified>
</cp:coreProperties>
</file>